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handoutMasterIdLst>
    <p:handoutMasterId r:id="rId12"/>
  </p:handoutMasterIdLst>
  <p:sldIdLst>
    <p:sldId id="256" r:id="rId2"/>
    <p:sldId id="257" r:id="rId3"/>
    <p:sldId id="258" r:id="rId4"/>
    <p:sldId id="261" r:id="rId5"/>
    <p:sldId id="259" r:id="rId6"/>
    <p:sldId id="260" r:id="rId7"/>
    <p:sldId id="262" r:id="rId8"/>
    <p:sldId id="263" r:id="rId9"/>
    <p:sldId id="264" r:id="rId10"/>
  </p:sldIdLst>
  <p:sldSz cx="12192000" cy="6858000"/>
  <p:notesSz cx="9601200" cy="7315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l MAGNAN" initials="kM" lastIdx="2" clrIdx="0">
    <p:extLst>
      <p:ext uri="{19B8F6BF-5375-455C-9EA6-DF929625EA0E}">
        <p15:presenceInfo xmlns:p15="http://schemas.microsoft.com/office/powerpoint/2012/main" userId="13481ff4d6f6df4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131" d="100"/>
          <a:sy n="131" d="100"/>
        </p:scale>
        <p:origin x="416" y="184"/>
      </p:cViewPr>
      <p:guideLst/>
    </p:cSldViewPr>
  </p:slideViewPr>
  <p:notesTextViewPr>
    <p:cViewPr>
      <p:scale>
        <a:sx n="1" d="1"/>
        <a:sy n="1" d="1"/>
      </p:scale>
      <p:origin x="0" y="0"/>
    </p:cViewPr>
  </p:notesTextViewPr>
  <p:notesViewPr>
    <p:cSldViewPr snapToGrid="0">
      <p:cViewPr varScale="1">
        <p:scale>
          <a:sx n="63" d="100"/>
          <a:sy n="63" d="100"/>
        </p:scale>
        <p:origin x="1044" y="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88FF30A9-31A2-433F-8C89-953FE6CF847E}"/>
              </a:ext>
            </a:extLst>
          </p:cNvPr>
          <p:cNvSpPr>
            <a:spLocks noGrp="1"/>
          </p:cNvSpPr>
          <p:nvPr>
            <p:ph type="hdr" sz="quarter"/>
          </p:nvPr>
        </p:nvSpPr>
        <p:spPr>
          <a:xfrm>
            <a:off x="0" y="0"/>
            <a:ext cx="4160838" cy="366713"/>
          </a:xfrm>
          <a:prstGeom prst="rect">
            <a:avLst/>
          </a:prstGeom>
        </p:spPr>
        <p:txBody>
          <a:bodyPr vert="horz" lIns="91440" tIns="45720" rIns="91440" bIns="45720" rtlCol="0"/>
          <a:lstStyle>
            <a:lvl1pPr algn="l">
              <a:defRPr sz="1200"/>
            </a:lvl1pPr>
          </a:lstStyle>
          <a:p>
            <a:endParaRPr lang="en-US"/>
          </a:p>
        </p:txBody>
      </p:sp>
      <p:sp>
        <p:nvSpPr>
          <p:cNvPr id="3" name="Espace réservé de la date 2">
            <a:extLst>
              <a:ext uri="{FF2B5EF4-FFF2-40B4-BE49-F238E27FC236}">
                <a16:creationId xmlns:a16="http://schemas.microsoft.com/office/drawing/2014/main" id="{1023AB09-653C-4F5D-A97D-C0D4FDCCAD47}"/>
              </a:ext>
            </a:extLst>
          </p:cNvPr>
          <p:cNvSpPr>
            <a:spLocks noGrp="1"/>
          </p:cNvSpPr>
          <p:nvPr>
            <p:ph type="dt" sz="quarter" idx="1"/>
          </p:nvPr>
        </p:nvSpPr>
        <p:spPr>
          <a:xfrm>
            <a:off x="5438775" y="0"/>
            <a:ext cx="4160838" cy="366713"/>
          </a:xfrm>
          <a:prstGeom prst="rect">
            <a:avLst/>
          </a:prstGeom>
        </p:spPr>
        <p:txBody>
          <a:bodyPr vert="horz" lIns="91440" tIns="45720" rIns="91440" bIns="45720" rtlCol="0"/>
          <a:lstStyle>
            <a:lvl1pPr algn="r">
              <a:defRPr sz="1200"/>
            </a:lvl1pPr>
          </a:lstStyle>
          <a:p>
            <a:fld id="{D6CB0A81-3254-43E9-928F-559F2D8BE466}" type="datetimeFigureOut">
              <a:rPr lang="en-US" smtClean="0"/>
              <a:t>5/19/20</a:t>
            </a:fld>
            <a:endParaRPr lang="en-US"/>
          </a:p>
        </p:txBody>
      </p:sp>
      <p:sp>
        <p:nvSpPr>
          <p:cNvPr id="4" name="Espace réservé du pied de page 3">
            <a:extLst>
              <a:ext uri="{FF2B5EF4-FFF2-40B4-BE49-F238E27FC236}">
                <a16:creationId xmlns:a16="http://schemas.microsoft.com/office/drawing/2014/main" id="{B44A083E-B47F-42B4-9CFC-E0FCB1C39180}"/>
              </a:ext>
            </a:extLst>
          </p:cNvPr>
          <p:cNvSpPr>
            <a:spLocks noGrp="1"/>
          </p:cNvSpPr>
          <p:nvPr>
            <p:ph type="ftr" sz="quarter" idx="2"/>
          </p:nvPr>
        </p:nvSpPr>
        <p:spPr>
          <a:xfrm>
            <a:off x="0" y="6948488"/>
            <a:ext cx="4160838" cy="366712"/>
          </a:xfrm>
          <a:prstGeom prst="rect">
            <a:avLst/>
          </a:prstGeom>
        </p:spPr>
        <p:txBody>
          <a:bodyPr vert="horz" lIns="91440" tIns="45720" rIns="91440" bIns="45720" rtlCol="0" anchor="b"/>
          <a:lstStyle>
            <a:lvl1pPr algn="l">
              <a:defRPr sz="1200"/>
            </a:lvl1pPr>
          </a:lstStyle>
          <a:p>
            <a:endParaRPr lang="en-US"/>
          </a:p>
        </p:txBody>
      </p:sp>
      <p:sp>
        <p:nvSpPr>
          <p:cNvPr id="5" name="Espace réservé du numéro de diapositive 4">
            <a:extLst>
              <a:ext uri="{FF2B5EF4-FFF2-40B4-BE49-F238E27FC236}">
                <a16:creationId xmlns:a16="http://schemas.microsoft.com/office/drawing/2014/main" id="{5425334B-9484-4A00-BBC7-EBCF91CFEED6}"/>
              </a:ext>
            </a:extLst>
          </p:cNvPr>
          <p:cNvSpPr>
            <a:spLocks noGrp="1"/>
          </p:cNvSpPr>
          <p:nvPr>
            <p:ph type="sldNum" sz="quarter" idx="3"/>
          </p:nvPr>
        </p:nvSpPr>
        <p:spPr>
          <a:xfrm>
            <a:off x="5438775" y="6948488"/>
            <a:ext cx="4160838" cy="366712"/>
          </a:xfrm>
          <a:prstGeom prst="rect">
            <a:avLst/>
          </a:prstGeom>
        </p:spPr>
        <p:txBody>
          <a:bodyPr vert="horz" lIns="91440" tIns="45720" rIns="91440" bIns="45720" rtlCol="0" anchor="b"/>
          <a:lstStyle>
            <a:lvl1pPr algn="r">
              <a:defRPr sz="1200"/>
            </a:lvl1pPr>
          </a:lstStyle>
          <a:p>
            <a:fld id="{B0DA29FF-935B-4B6A-95B3-F9E33464435A}" type="slidenum">
              <a:rPr lang="en-US" smtClean="0"/>
              <a:t>‹N°›</a:t>
            </a:fld>
            <a:endParaRPr lang="en-US"/>
          </a:p>
        </p:txBody>
      </p:sp>
    </p:spTree>
    <p:extLst>
      <p:ext uri="{BB962C8B-B14F-4D97-AF65-F5344CB8AC3E}">
        <p14:creationId xmlns:p14="http://schemas.microsoft.com/office/powerpoint/2010/main" val="40082452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4160520" cy="367030"/>
          </a:xfrm>
          <a:prstGeom prst="rect">
            <a:avLst/>
          </a:prstGeom>
        </p:spPr>
        <p:txBody>
          <a:bodyPr vert="horz" lIns="96651" tIns="48326" rIns="96651" bIns="48326" rtlCol="0"/>
          <a:lstStyle>
            <a:lvl1pPr algn="l">
              <a:defRPr sz="1200"/>
            </a:lvl1pPr>
          </a:lstStyle>
          <a:p>
            <a:endParaRPr lang="en-US"/>
          </a:p>
        </p:txBody>
      </p:sp>
      <p:sp>
        <p:nvSpPr>
          <p:cNvPr id="3" name="Espace réservé de la date 2"/>
          <p:cNvSpPr>
            <a:spLocks noGrp="1"/>
          </p:cNvSpPr>
          <p:nvPr>
            <p:ph type="dt" idx="1"/>
          </p:nvPr>
        </p:nvSpPr>
        <p:spPr>
          <a:xfrm>
            <a:off x="5438458" y="1"/>
            <a:ext cx="4160520" cy="367030"/>
          </a:xfrm>
          <a:prstGeom prst="rect">
            <a:avLst/>
          </a:prstGeom>
        </p:spPr>
        <p:txBody>
          <a:bodyPr vert="horz" lIns="96651" tIns="48326" rIns="96651" bIns="48326" rtlCol="0"/>
          <a:lstStyle>
            <a:lvl1pPr algn="r">
              <a:defRPr sz="1200"/>
            </a:lvl1pPr>
          </a:lstStyle>
          <a:p>
            <a:fld id="{5A565A46-4959-4E8D-A0E4-48B9A42FA106}" type="datetimeFigureOut">
              <a:rPr lang="en-US" smtClean="0"/>
              <a:t>5/19/20</a:t>
            </a:fld>
            <a:endParaRPr lang="en-US"/>
          </a:p>
        </p:txBody>
      </p:sp>
      <p:sp>
        <p:nvSpPr>
          <p:cNvPr id="4" name="Espace réservé de l'image des diapositives 3"/>
          <p:cNvSpPr>
            <a:spLocks noGrp="1" noRot="1" noChangeAspect="1"/>
          </p:cNvSpPr>
          <p:nvPr>
            <p:ph type="sldImg" idx="2"/>
          </p:nvPr>
        </p:nvSpPr>
        <p:spPr>
          <a:xfrm>
            <a:off x="2606675" y="914400"/>
            <a:ext cx="4387850" cy="2468563"/>
          </a:xfrm>
          <a:prstGeom prst="rect">
            <a:avLst/>
          </a:prstGeom>
          <a:noFill/>
          <a:ln w="12700">
            <a:solidFill>
              <a:prstClr val="black"/>
            </a:solidFill>
          </a:ln>
        </p:spPr>
        <p:txBody>
          <a:bodyPr vert="horz" lIns="96651" tIns="48326" rIns="96651" bIns="48326" rtlCol="0" anchor="ctr"/>
          <a:lstStyle/>
          <a:p>
            <a:endParaRPr lang="en-US"/>
          </a:p>
        </p:txBody>
      </p:sp>
      <p:sp>
        <p:nvSpPr>
          <p:cNvPr id="5" name="Espace réservé des notes 4"/>
          <p:cNvSpPr>
            <a:spLocks noGrp="1"/>
          </p:cNvSpPr>
          <p:nvPr>
            <p:ph type="body" sz="quarter" idx="3"/>
          </p:nvPr>
        </p:nvSpPr>
        <p:spPr>
          <a:xfrm>
            <a:off x="960121" y="3520442"/>
            <a:ext cx="7680960" cy="2880359"/>
          </a:xfrm>
          <a:prstGeom prst="rect">
            <a:avLst/>
          </a:prstGeom>
        </p:spPr>
        <p:txBody>
          <a:bodyPr vert="horz" lIns="96651" tIns="48326" rIns="96651" bIns="48326"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1" y="6948171"/>
            <a:ext cx="4160520" cy="367029"/>
          </a:xfrm>
          <a:prstGeom prst="rect">
            <a:avLst/>
          </a:prstGeom>
        </p:spPr>
        <p:txBody>
          <a:bodyPr vert="horz" lIns="96651" tIns="48326" rIns="96651" bIns="48326"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5438458" y="6948171"/>
            <a:ext cx="4160520" cy="367029"/>
          </a:xfrm>
          <a:prstGeom prst="rect">
            <a:avLst/>
          </a:prstGeom>
        </p:spPr>
        <p:txBody>
          <a:bodyPr vert="horz" lIns="96651" tIns="48326" rIns="96651" bIns="48326" rtlCol="0" anchor="b"/>
          <a:lstStyle>
            <a:lvl1pPr algn="r">
              <a:defRPr sz="1200"/>
            </a:lvl1pPr>
          </a:lstStyle>
          <a:p>
            <a:fld id="{FF9B62FD-6125-4ACD-8439-A9765E738BBB}" type="slidenum">
              <a:rPr lang="en-US" smtClean="0"/>
              <a:t>‹N°›</a:t>
            </a:fld>
            <a:endParaRPr lang="en-US"/>
          </a:p>
        </p:txBody>
      </p:sp>
    </p:spTree>
    <p:extLst>
      <p:ext uri="{BB962C8B-B14F-4D97-AF65-F5344CB8AC3E}">
        <p14:creationId xmlns:p14="http://schemas.microsoft.com/office/powerpoint/2010/main" val="1980170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fr-FR"/>
              <a:t>Modifiez le style du titre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6D66AD31-D869-4411-BA48-82EBE7A4E40B}" type="datetime1">
              <a:rPr lang="en-US" smtClean="0"/>
              <a:t>5/19/20</a:t>
            </a:fld>
            <a:endParaRPr lang="en-US" dirty="0"/>
          </a:p>
        </p:txBody>
      </p:sp>
      <p:sp>
        <p:nvSpPr>
          <p:cNvPr id="5" name="Footer Placeholder 4"/>
          <p:cNvSpPr>
            <a:spLocks noGrp="1"/>
          </p:cNvSpPr>
          <p:nvPr>
            <p:ph type="ftr" sz="quarter" idx="11"/>
          </p:nvPr>
        </p:nvSpPr>
        <p:spPr/>
        <p:txBody>
          <a:bodyPr/>
          <a:lstStyle/>
          <a:p>
            <a:r>
              <a:rPr lang="en-US"/>
              <a:t>EGIM SAS - 7 rue Mariotte - 75017 PARIS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05D084AF-62E2-4138-AF5C-438C70673E89}" type="datetime1">
              <a:rPr lang="en-US" smtClean="0"/>
              <a:t>5/19/20</a:t>
            </a:fld>
            <a:endParaRPr lang="en-US" dirty="0"/>
          </a:p>
        </p:txBody>
      </p:sp>
      <p:sp>
        <p:nvSpPr>
          <p:cNvPr id="4" name="Footer Placeholder 3"/>
          <p:cNvSpPr>
            <a:spLocks noGrp="1"/>
          </p:cNvSpPr>
          <p:nvPr>
            <p:ph type="ftr" sz="quarter" idx="11"/>
          </p:nvPr>
        </p:nvSpPr>
        <p:spPr/>
        <p:txBody>
          <a:bodyPr/>
          <a:lstStyle/>
          <a:p>
            <a:r>
              <a:rPr lang="en-US"/>
              <a:t>EGIM SAS - 7 rue Mariotte - 75017 PARIS</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fr-FR"/>
              <a:t>Modifiez le style du titre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235806A-17EA-4154-A71A-3EE8CDF51685}" type="datetime1">
              <a:rPr lang="en-US" smtClean="0"/>
              <a:t>5/19/20</a:t>
            </a:fld>
            <a:endParaRPr lang="en-US" dirty="0"/>
          </a:p>
        </p:txBody>
      </p:sp>
      <p:sp>
        <p:nvSpPr>
          <p:cNvPr id="5" name="Footer Placeholder 4"/>
          <p:cNvSpPr>
            <a:spLocks noGrp="1"/>
          </p:cNvSpPr>
          <p:nvPr>
            <p:ph type="ftr" sz="quarter" idx="11"/>
          </p:nvPr>
        </p:nvSpPr>
        <p:spPr/>
        <p:txBody>
          <a:bodyPr/>
          <a:lstStyle/>
          <a:p>
            <a:r>
              <a:rPr lang="en-US"/>
              <a:t>EGIM SAS - 7 rue Mariotte - 75017 PARIS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CA7C64EE-EC2C-419F-B3B3-0407DF7865EE}" type="datetime1">
              <a:rPr lang="en-US" smtClean="0"/>
              <a:t>5/19/20</a:t>
            </a:fld>
            <a:endParaRPr lang="en-US" dirty="0"/>
          </a:p>
        </p:txBody>
      </p:sp>
      <p:sp>
        <p:nvSpPr>
          <p:cNvPr id="5" name="Footer Placeholder 4"/>
          <p:cNvSpPr>
            <a:spLocks noGrp="1"/>
          </p:cNvSpPr>
          <p:nvPr>
            <p:ph type="ftr" sz="quarter" idx="11"/>
          </p:nvPr>
        </p:nvSpPr>
        <p:spPr/>
        <p:txBody>
          <a:bodyPr/>
          <a:lstStyle/>
          <a:p>
            <a:r>
              <a:rPr lang="en-US"/>
              <a:t>EGIM SAS - 7 rue Mariotte - 75017 PARIS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fr-FR"/>
              <a:t>Modifiez le style du titre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2A4897E-F9EA-4A43-B9F1-F6CBFE23538E}" type="datetime1">
              <a:rPr lang="en-US" smtClean="0"/>
              <a:t>5/19/20</a:t>
            </a:fld>
            <a:endParaRPr lang="en-US" dirty="0"/>
          </a:p>
        </p:txBody>
      </p:sp>
      <p:sp>
        <p:nvSpPr>
          <p:cNvPr id="5" name="Footer Placeholder 4"/>
          <p:cNvSpPr>
            <a:spLocks noGrp="1"/>
          </p:cNvSpPr>
          <p:nvPr>
            <p:ph type="ftr" sz="quarter" idx="11"/>
          </p:nvPr>
        </p:nvSpPr>
        <p:spPr/>
        <p:txBody>
          <a:bodyPr/>
          <a:lstStyle/>
          <a:p>
            <a:r>
              <a:rPr lang="en-US"/>
              <a:t>EGIM SAS - 7 rue Mariotte - 75017 PARIS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a:t>Cliquez pour modifier les styles du texte du masque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3458AF2-6D3C-4DCD-839C-1869E7A1C58D}" type="datetime1">
              <a:rPr lang="en-US" smtClean="0"/>
              <a:t>5/19/20</a:t>
            </a:fld>
            <a:endParaRPr lang="en-US" dirty="0"/>
          </a:p>
        </p:txBody>
      </p:sp>
      <p:sp>
        <p:nvSpPr>
          <p:cNvPr id="5" name="Footer Placeholder 4"/>
          <p:cNvSpPr>
            <a:spLocks noGrp="1"/>
          </p:cNvSpPr>
          <p:nvPr>
            <p:ph type="ftr" sz="quarter" idx="11"/>
          </p:nvPr>
        </p:nvSpPr>
        <p:spPr/>
        <p:txBody>
          <a:bodyPr/>
          <a:lstStyle/>
          <a:p>
            <a:r>
              <a:rPr lang="en-US"/>
              <a:t>EGIM SAS - 7 rue Mariotte - 75017 PARIS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fr-FR"/>
              <a:t>Modifiez le style du titre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a:t>Cliquez pour modifier les styles du texte du masque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F0C9981-25D9-4C66-BC86-4F501BDC18BE}" type="datetime1">
              <a:rPr lang="en-US" smtClean="0"/>
              <a:t>5/19/20</a:t>
            </a:fld>
            <a:endParaRPr lang="en-US" dirty="0"/>
          </a:p>
        </p:txBody>
      </p:sp>
      <p:sp>
        <p:nvSpPr>
          <p:cNvPr id="5" name="Footer Placeholder 4"/>
          <p:cNvSpPr>
            <a:spLocks noGrp="1"/>
          </p:cNvSpPr>
          <p:nvPr>
            <p:ph type="ftr" sz="quarter" idx="11"/>
          </p:nvPr>
        </p:nvSpPr>
        <p:spPr/>
        <p:txBody>
          <a:bodyPr/>
          <a:lstStyle/>
          <a:p>
            <a:r>
              <a:rPr lang="en-US"/>
              <a:t>EGIM SAS - 7 rue Mariotte - 75017 PARIS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5C41B24-1F90-4769-80FE-2AD53C24E8A0}" type="datetime1">
              <a:rPr lang="en-US" smtClean="0"/>
              <a:t>5/19/20</a:t>
            </a:fld>
            <a:endParaRPr lang="en-US" dirty="0"/>
          </a:p>
        </p:txBody>
      </p:sp>
      <p:sp>
        <p:nvSpPr>
          <p:cNvPr id="5" name="Footer Placeholder 4"/>
          <p:cNvSpPr>
            <a:spLocks noGrp="1"/>
          </p:cNvSpPr>
          <p:nvPr>
            <p:ph type="ftr" sz="quarter" idx="11"/>
          </p:nvPr>
        </p:nvSpPr>
        <p:spPr/>
        <p:txBody>
          <a:bodyPr/>
          <a:lstStyle/>
          <a:p>
            <a:r>
              <a:rPr lang="en-US"/>
              <a:t>EGIM SAS - 7 rue Mariotte - 75017 PARIS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D5B1835-7DCB-43D5-A3CA-60F3CAA31311}" type="datetime1">
              <a:rPr lang="en-US" smtClean="0"/>
              <a:t>5/19/20</a:t>
            </a:fld>
            <a:endParaRPr lang="en-US" dirty="0"/>
          </a:p>
        </p:txBody>
      </p:sp>
      <p:sp>
        <p:nvSpPr>
          <p:cNvPr id="5" name="Footer Placeholder 4"/>
          <p:cNvSpPr>
            <a:spLocks noGrp="1"/>
          </p:cNvSpPr>
          <p:nvPr>
            <p:ph type="ftr" sz="quarter" idx="11"/>
          </p:nvPr>
        </p:nvSpPr>
        <p:spPr/>
        <p:txBody>
          <a:bodyPr/>
          <a:lstStyle/>
          <a:p>
            <a:r>
              <a:rPr lang="en-US"/>
              <a:t>EGIM SAS - 7 rue Mariotte - 75017 PARIS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6AAD89-B6AF-4D59-A2EB-E2DB4EFBC412}" type="datetime1">
              <a:rPr lang="en-US" smtClean="0"/>
              <a:t>5/19/20</a:t>
            </a:fld>
            <a:endParaRPr lang="en-US" dirty="0"/>
          </a:p>
        </p:txBody>
      </p:sp>
      <p:sp>
        <p:nvSpPr>
          <p:cNvPr id="5" name="Footer Placeholder 4"/>
          <p:cNvSpPr>
            <a:spLocks noGrp="1"/>
          </p:cNvSpPr>
          <p:nvPr>
            <p:ph type="ftr" sz="quarter" idx="11"/>
          </p:nvPr>
        </p:nvSpPr>
        <p:spPr/>
        <p:txBody>
          <a:bodyPr/>
          <a:lstStyle/>
          <a:p>
            <a:r>
              <a:rPr lang="en-US"/>
              <a:t>EGIM SAS - 7 rue Mariotte - 75017 PARIS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fr-FR"/>
              <a:t>Modifiez le style du titre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F19D889C-7620-4A25-AE4E-C569499A6A73}" type="datetime1">
              <a:rPr lang="en-US" smtClean="0"/>
              <a:t>5/19/20</a:t>
            </a:fld>
            <a:endParaRPr lang="en-US" dirty="0"/>
          </a:p>
        </p:txBody>
      </p:sp>
      <p:sp>
        <p:nvSpPr>
          <p:cNvPr id="5" name="Footer Placeholder 4"/>
          <p:cNvSpPr>
            <a:spLocks noGrp="1"/>
          </p:cNvSpPr>
          <p:nvPr>
            <p:ph type="ftr" sz="quarter" idx="11"/>
          </p:nvPr>
        </p:nvSpPr>
        <p:spPr/>
        <p:txBody>
          <a:bodyPr/>
          <a:lstStyle/>
          <a:p>
            <a:r>
              <a:rPr lang="en-US"/>
              <a:t>EGIM SAS - 7 rue Mariotte - 75017 PARIS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FA540CC-98EE-495C-BC30-5E7320E44558}" type="datetime1">
              <a:rPr lang="en-US" smtClean="0"/>
              <a:t>5/19/20</a:t>
            </a:fld>
            <a:endParaRPr lang="en-US" dirty="0"/>
          </a:p>
        </p:txBody>
      </p:sp>
      <p:sp>
        <p:nvSpPr>
          <p:cNvPr id="6" name="Footer Placeholder 5"/>
          <p:cNvSpPr>
            <a:spLocks noGrp="1"/>
          </p:cNvSpPr>
          <p:nvPr>
            <p:ph type="ftr" sz="quarter" idx="11"/>
          </p:nvPr>
        </p:nvSpPr>
        <p:spPr/>
        <p:txBody>
          <a:bodyPr/>
          <a:lstStyle/>
          <a:p>
            <a:r>
              <a:rPr lang="en-US"/>
              <a:t>EGIM SAS - 7 rue Mariotte - 75017 PARIS</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DDB57373-3A67-4A01-9618-9FAE5DB50D75}" type="datetime1">
              <a:rPr lang="en-US" smtClean="0"/>
              <a:t>5/19/20</a:t>
            </a:fld>
            <a:endParaRPr lang="en-US" dirty="0"/>
          </a:p>
        </p:txBody>
      </p:sp>
      <p:sp>
        <p:nvSpPr>
          <p:cNvPr id="8" name="Footer Placeholder 7"/>
          <p:cNvSpPr>
            <a:spLocks noGrp="1"/>
          </p:cNvSpPr>
          <p:nvPr>
            <p:ph type="ftr" sz="quarter" idx="11"/>
          </p:nvPr>
        </p:nvSpPr>
        <p:spPr/>
        <p:txBody>
          <a:bodyPr/>
          <a:lstStyle/>
          <a:p>
            <a:r>
              <a:rPr lang="en-US"/>
              <a:t>EGIM SAS - 7 rue Mariotte - 75017 PARIS</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5382DB16-AB50-4BE3-A384-02E7BB80447B}" type="datetime1">
              <a:rPr lang="en-US" smtClean="0"/>
              <a:t>5/19/20</a:t>
            </a:fld>
            <a:endParaRPr lang="en-US" dirty="0"/>
          </a:p>
        </p:txBody>
      </p:sp>
      <p:sp>
        <p:nvSpPr>
          <p:cNvPr id="4" name="Footer Placeholder 3"/>
          <p:cNvSpPr>
            <a:spLocks noGrp="1"/>
          </p:cNvSpPr>
          <p:nvPr>
            <p:ph type="ftr" sz="quarter" idx="11"/>
          </p:nvPr>
        </p:nvSpPr>
        <p:spPr/>
        <p:txBody>
          <a:bodyPr/>
          <a:lstStyle/>
          <a:p>
            <a:r>
              <a:rPr lang="en-US"/>
              <a:t>EGIM SAS - 7 rue Mariotte - 75017 PARIS</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64C663-C2A4-4A09-B691-C3D6580CE382}" type="datetime1">
              <a:rPr lang="en-US" smtClean="0"/>
              <a:t>5/19/20</a:t>
            </a:fld>
            <a:endParaRPr lang="en-US" dirty="0"/>
          </a:p>
        </p:txBody>
      </p:sp>
      <p:sp>
        <p:nvSpPr>
          <p:cNvPr id="3" name="Footer Placeholder 2"/>
          <p:cNvSpPr>
            <a:spLocks noGrp="1"/>
          </p:cNvSpPr>
          <p:nvPr>
            <p:ph type="ftr" sz="quarter" idx="11"/>
          </p:nvPr>
        </p:nvSpPr>
        <p:spPr/>
        <p:txBody>
          <a:bodyPr/>
          <a:lstStyle/>
          <a:p>
            <a:r>
              <a:rPr lang="en-US"/>
              <a:t>EGIM SAS - 7 rue Mariotte - 75017 PARIS</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684C514-5AF3-4C5C-8342-7FB4FF78AFF7}" type="datetime1">
              <a:rPr lang="en-US" smtClean="0"/>
              <a:t>5/19/20</a:t>
            </a:fld>
            <a:endParaRPr lang="en-US" dirty="0"/>
          </a:p>
        </p:txBody>
      </p:sp>
      <p:sp>
        <p:nvSpPr>
          <p:cNvPr id="6" name="Footer Placeholder 5"/>
          <p:cNvSpPr>
            <a:spLocks noGrp="1"/>
          </p:cNvSpPr>
          <p:nvPr>
            <p:ph type="ftr" sz="quarter" idx="11"/>
          </p:nvPr>
        </p:nvSpPr>
        <p:spPr/>
        <p:txBody>
          <a:bodyPr/>
          <a:lstStyle/>
          <a:p>
            <a:r>
              <a:rPr lang="en-US"/>
              <a:t>EGIM SAS - 7 rue Mariotte - 75017 PARIS</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fr-FR"/>
              <a:t>Modifiez le style du titre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4AAF4AA-80E9-4BBF-80C4-66270441FBB8}" type="datetime1">
              <a:rPr lang="en-US" smtClean="0"/>
              <a:t>5/19/20</a:t>
            </a:fld>
            <a:endParaRPr lang="en-US" dirty="0"/>
          </a:p>
        </p:txBody>
      </p:sp>
      <p:sp>
        <p:nvSpPr>
          <p:cNvPr id="6" name="Footer Placeholder 5"/>
          <p:cNvSpPr>
            <a:spLocks noGrp="1"/>
          </p:cNvSpPr>
          <p:nvPr>
            <p:ph type="ftr" sz="quarter" idx="11"/>
          </p:nvPr>
        </p:nvSpPr>
        <p:spPr/>
        <p:txBody>
          <a:bodyPr/>
          <a:lstStyle/>
          <a:p>
            <a:r>
              <a:rPr lang="en-US"/>
              <a:t>EGIM SAS - 7 rue Mariotte - 75017 PARIS</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
              <a:schemeClr val="bg2">
                <a:tint val="97000"/>
                <a:hueMod val="92000"/>
                <a:satMod val="169000"/>
                <a:lumMod val="164000"/>
              </a:schemeClr>
            </a:gs>
            <a:gs pos="100000">
              <a:schemeClr val="bg2">
                <a:lumMod val="40000"/>
                <a:lumOff val="60000"/>
                <a:alpha val="50000"/>
              </a:schemeClr>
            </a:gs>
          </a:gsLst>
          <a:lin ang="612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0D0EAF95-D48D-4013-AC7F-D1928863E93D}" type="datetime1">
              <a:rPr lang="en-US" smtClean="0"/>
              <a:t>5/19/20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r>
              <a:rPr lang="en-US"/>
              <a:t>EGIM SAS - 7 rue Mariotte - 75017 PARIS</a:t>
            </a:r>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hf sldNum="0" hd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712D29-F152-40F8-82D5-1CB72C39660C}"/>
              </a:ext>
            </a:extLst>
          </p:cNvPr>
          <p:cNvSpPr>
            <a:spLocks noGrp="1"/>
          </p:cNvSpPr>
          <p:nvPr>
            <p:ph type="ctrTitle"/>
          </p:nvPr>
        </p:nvSpPr>
        <p:spPr>
          <a:xfrm>
            <a:off x="700768" y="1241214"/>
            <a:ext cx="10200911" cy="4348479"/>
          </a:xfrm>
        </p:spPr>
        <p:txBody>
          <a:bodyPr>
            <a:normAutofit fontScale="90000"/>
          </a:bodyPr>
          <a:lstStyle/>
          <a:p>
            <a:r>
              <a:rPr lang="fr-FR" dirty="0"/>
              <a:t>COMMUNIQUE  DU 6 MAI 2020</a:t>
            </a:r>
            <a:br>
              <a:rPr lang="fr-FR" dirty="0"/>
            </a:br>
            <a:br>
              <a:rPr lang="fr-FR" dirty="0"/>
            </a:br>
            <a:br>
              <a:rPr lang="fr-FR" dirty="0"/>
            </a:br>
            <a:br>
              <a:rPr lang="fr-FR" dirty="0"/>
            </a:br>
            <a:r>
              <a:rPr lang="fr-FR" dirty="0"/>
              <a:t>réunions pour les assemblées générales et ou conseils syndicaux</a:t>
            </a:r>
            <a:endParaRPr lang="en-US" dirty="0"/>
          </a:p>
        </p:txBody>
      </p:sp>
      <p:sp>
        <p:nvSpPr>
          <p:cNvPr id="5" name="Espace réservé du pied de page 4">
            <a:extLst>
              <a:ext uri="{FF2B5EF4-FFF2-40B4-BE49-F238E27FC236}">
                <a16:creationId xmlns:a16="http://schemas.microsoft.com/office/drawing/2014/main" id="{F5D629C1-790C-4E72-A11E-A8A0F396A17B}"/>
              </a:ext>
            </a:extLst>
          </p:cNvPr>
          <p:cNvSpPr>
            <a:spLocks noGrp="1"/>
          </p:cNvSpPr>
          <p:nvPr>
            <p:ph type="ftr" sz="quarter" idx="11"/>
          </p:nvPr>
        </p:nvSpPr>
        <p:spPr>
          <a:xfrm>
            <a:off x="4463732" y="6355080"/>
            <a:ext cx="7543800" cy="365125"/>
          </a:xfrm>
        </p:spPr>
        <p:txBody>
          <a:bodyPr/>
          <a:lstStyle/>
          <a:p>
            <a:pPr algn="r"/>
            <a:r>
              <a:rPr lang="en-US" b="1" dirty="0"/>
              <a:t>EGIM SAS - 7 rue Mariotte - 75017 PARIS</a:t>
            </a:r>
          </a:p>
        </p:txBody>
      </p:sp>
    </p:spTree>
    <p:extLst>
      <p:ext uri="{BB962C8B-B14F-4D97-AF65-F5344CB8AC3E}">
        <p14:creationId xmlns:p14="http://schemas.microsoft.com/office/powerpoint/2010/main" val="3261799636"/>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F59E4F1-77F4-47CA-AB1C-EA1235AE92A4}"/>
              </a:ext>
            </a:extLst>
          </p:cNvPr>
          <p:cNvSpPr>
            <a:spLocks noGrp="1"/>
          </p:cNvSpPr>
          <p:nvPr>
            <p:ph idx="1"/>
          </p:nvPr>
        </p:nvSpPr>
        <p:spPr/>
        <p:txBody>
          <a:bodyPr>
            <a:normAutofit lnSpcReduction="10000"/>
          </a:bodyPr>
          <a:lstStyle/>
          <a:p>
            <a:pPr algn="just"/>
            <a:r>
              <a:rPr lang="en-US" dirty="0"/>
              <a:t>Madame, Monsieur,</a:t>
            </a:r>
          </a:p>
          <a:p>
            <a:pPr algn="just"/>
            <a:r>
              <a:rPr lang="en-US" dirty="0"/>
              <a:t>Nous tenons à vous informer de certains points relatifs à la reprise d'activité progressive de notre Cabinet et ce à compter du 11 mai prochain , date du déconfinement progressif  prononcé par l'Etat qui est susceptible d'évoluer selon les nouvelles  directives à venir du </a:t>
            </a:r>
            <a:r>
              <a:rPr lang="en-US" dirty="0" err="1"/>
              <a:t>Gouvernement</a:t>
            </a:r>
            <a:r>
              <a:rPr lang="en-US" dirty="0"/>
              <a:t>.</a:t>
            </a:r>
          </a:p>
          <a:p>
            <a:pPr algn="just"/>
            <a:r>
              <a:rPr lang="en-US" dirty="0">
                <a:solidFill>
                  <a:srgbClr val="FF0000"/>
                </a:solidFill>
              </a:rPr>
              <a:t>La date du 11 mai ne </a:t>
            </a:r>
            <a:r>
              <a:rPr lang="en-US" dirty="0" err="1">
                <a:solidFill>
                  <a:srgbClr val="FF0000"/>
                </a:solidFill>
              </a:rPr>
              <a:t>signifie</a:t>
            </a:r>
            <a:r>
              <a:rPr lang="en-US" dirty="0">
                <a:solidFill>
                  <a:srgbClr val="FF0000"/>
                </a:solidFill>
              </a:rPr>
              <a:t> pas que tout </a:t>
            </a:r>
            <a:r>
              <a:rPr lang="en-US" dirty="0" err="1">
                <a:solidFill>
                  <a:srgbClr val="FF0000"/>
                </a:solidFill>
              </a:rPr>
              <a:t>redeviendra</a:t>
            </a:r>
            <a:r>
              <a:rPr lang="en-US" dirty="0">
                <a:solidFill>
                  <a:srgbClr val="FF0000"/>
                </a:solidFill>
              </a:rPr>
              <a:t> comme "avant".</a:t>
            </a:r>
          </a:p>
          <a:p>
            <a:pPr algn="just"/>
            <a:r>
              <a:rPr lang="en-US" dirty="0"/>
              <a:t>Informations générales du droit des copropriétés pendant cette période de crise sanitaire :</a:t>
            </a:r>
          </a:p>
          <a:p>
            <a:endParaRPr lang="en-US" dirty="0"/>
          </a:p>
        </p:txBody>
      </p:sp>
      <p:sp>
        <p:nvSpPr>
          <p:cNvPr id="4" name="Espace réservé du pied de page 3">
            <a:extLst>
              <a:ext uri="{FF2B5EF4-FFF2-40B4-BE49-F238E27FC236}">
                <a16:creationId xmlns:a16="http://schemas.microsoft.com/office/drawing/2014/main" id="{48B4E955-EE3E-4FF2-82A1-BA550D8E6C16}"/>
              </a:ext>
            </a:extLst>
          </p:cNvPr>
          <p:cNvSpPr>
            <a:spLocks noGrp="1"/>
          </p:cNvSpPr>
          <p:nvPr>
            <p:ph type="ftr" sz="quarter" idx="11"/>
          </p:nvPr>
        </p:nvSpPr>
        <p:spPr/>
        <p:txBody>
          <a:bodyPr/>
          <a:lstStyle/>
          <a:p>
            <a:pPr algn="r"/>
            <a:r>
              <a:rPr lang="en-US" b="1" dirty="0"/>
              <a:t>EGIM SAS - 7 rue Mariotte - 75017 PARIS</a:t>
            </a:r>
          </a:p>
        </p:txBody>
      </p:sp>
    </p:spTree>
    <p:extLst>
      <p:ext uri="{BB962C8B-B14F-4D97-AF65-F5344CB8AC3E}">
        <p14:creationId xmlns:p14="http://schemas.microsoft.com/office/powerpoint/2010/main" val="85854043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9867B1-E618-4314-8611-E54FC5D8A40B}"/>
              </a:ext>
            </a:extLst>
          </p:cNvPr>
          <p:cNvSpPr>
            <a:spLocks noGrp="1"/>
          </p:cNvSpPr>
          <p:nvPr>
            <p:ph type="title"/>
          </p:nvPr>
        </p:nvSpPr>
        <p:spPr/>
        <p:txBody>
          <a:bodyPr/>
          <a:lstStyle/>
          <a:p>
            <a:r>
              <a:rPr lang="en-US" dirty="0"/>
              <a:t>1) </a:t>
            </a:r>
            <a:r>
              <a:rPr lang="en-US" u="sng" dirty="0"/>
              <a:t>Contrat de syndic : prolongation des mandats</a:t>
            </a:r>
            <a:endParaRPr lang="en-US" dirty="0"/>
          </a:p>
        </p:txBody>
      </p:sp>
      <p:sp>
        <p:nvSpPr>
          <p:cNvPr id="4" name="Espace réservé du texte 3">
            <a:extLst>
              <a:ext uri="{FF2B5EF4-FFF2-40B4-BE49-F238E27FC236}">
                <a16:creationId xmlns:a16="http://schemas.microsoft.com/office/drawing/2014/main" id="{659A5B40-ACEA-4029-8121-8D2A2D8B6E75}"/>
              </a:ext>
            </a:extLst>
          </p:cNvPr>
          <p:cNvSpPr>
            <a:spLocks noGrp="1"/>
          </p:cNvSpPr>
          <p:nvPr>
            <p:ph type="body" idx="1"/>
          </p:nvPr>
        </p:nvSpPr>
        <p:spPr>
          <a:xfrm>
            <a:off x="1215072" y="3454400"/>
            <a:ext cx="9899967" cy="3143249"/>
          </a:xfrm>
        </p:spPr>
        <p:txBody>
          <a:bodyPr>
            <a:normAutofit/>
          </a:bodyPr>
          <a:lstStyle/>
          <a:p>
            <a:pPr algn="just"/>
            <a:r>
              <a:rPr lang="en-US" dirty="0"/>
              <a:t>A la demande des fédérations (FNAIM et UNIS) la nouvelle ordonnance n°2020-460 du 22  Avril 2020   prévoit que toutes les Assemblées Générales non tenues entre le 12 mars 2020 et le 23 Juillet 2020 seront reportables au plus tard jusqu’au 24 Janvier 2021 et les mandats de syndic échus seront reconduits de facto jusqu’à Assemblée Générale.</a:t>
            </a:r>
          </a:p>
        </p:txBody>
      </p:sp>
      <p:sp>
        <p:nvSpPr>
          <p:cNvPr id="5" name="Espace réservé du pied de page 4">
            <a:extLst>
              <a:ext uri="{FF2B5EF4-FFF2-40B4-BE49-F238E27FC236}">
                <a16:creationId xmlns:a16="http://schemas.microsoft.com/office/drawing/2014/main" id="{23DF934C-24B7-49DC-BBE5-EDDFA2C53A02}"/>
              </a:ext>
            </a:extLst>
          </p:cNvPr>
          <p:cNvSpPr>
            <a:spLocks noGrp="1"/>
          </p:cNvSpPr>
          <p:nvPr>
            <p:ph type="ftr" sz="quarter" idx="11"/>
          </p:nvPr>
        </p:nvSpPr>
        <p:spPr/>
        <p:txBody>
          <a:bodyPr/>
          <a:lstStyle/>
          <a:p>
            <a:pPr algn="r"/>
            <a:r>
              <a:rPr lang="en-US" b="1" dirty="0"/>
              <a:t>EGIM SAS - 7 rue Mariotte - 75017 PARIS</a:t>
            </a:r>
          </a:p>
        </p:txBody>
      </p:sp>
    </p:spTree>
    <p:extLst>
      <p:ext uri="{BB962C8B-B14F-4D97-AF65-F5344CB8AC3E}">
        <p14:creationId xmlns:p14="http://schemas.microsoft.com/office/powerpoint/2010/main" val="396379886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C84C26-19E3-4124-9A72-31D240465843}"/>
              </a:ext>
            </a:extLst>
          </p:cNvPr>
          <p:cNvSpPr>
            <a:spLocks noGrp="1"/>
          </p:cNvSpPr>
          <p:nvPr>
            <p:ph type="title"/>
          </p:nvPr>
        </p:nvSpPr>
        <p:spPr>
          <a:xfrm>
            <a:off x="1141411" y="685800"/>
            <a:ext cx="9144001" cy="2171700"/>
          </a:xfrm>
        </p:spPr>
        <p:txBody>
          <a:bodyPr/>
          <a:lstStyle/>
          <a:p>
            <a:r>
              <a:rPr lang="en-US" dirty="0"/>
              <a:t>1) </a:t>
            </a:r>
            <a:r>
              <a:rPr lang="en-US" u="sng" dirty="0"/>
              <a:t>mandats DU CONSEIL SYNDICAL : prolongation des mandats</a:t>
            </a:r>
            <a:endParaRPr lang="en-US" dirty="0"/>
          </a:p>
        </p:txBody>
      </p:sp>
      <p:sp>
        <p:nvSpPr>
          <p:cNvPr id="4" name="Espace réservé du texte 3">
            <a:extLst>
              <a:ext uri="{FF2B5EF4-FFF2-40B4-BE49-F238E27FC236}">
                <a16:creationId xmlns:a16="http://schemas.microsoft.com/office/drawing/2014/main" id="{FA1E90BC-91C5-4443-A219-DD2BA1990A95}"/>
              </a:ext>
            </a:extLst>
          </p:cNvPr>
          <p:cNvSpPr>
            <a:spLocks noGrp="1"/>
          </p:cNvSpPr>
          <p:nvPr>
            <p:ph type="body" idx="1"/>
          </p:nvPr>
        </p:nvSpPr>
        <p:spPr>
          <a:xfrm>
            <a:off x="684212" y="3162300"/>
            <a:ext cx="10917237" cy="3286125"/>
          </a:xfrm>
        </p:spPr>
        <p:txBody>
          <a:bodyPr/>
          <a:lstStyle/>
          <a:p>
            <a:pPr algn="just"/>
            <a:r>
              <a:rPr lang="fr-FR" dirty="0"/>
              <a:t>Le mandat de conseillers syndicaux, qui expire ou à expiré dans la période entre le 12 mars 2020 et 23 juillet 2020 (soit deux mois à compter de la cessation de l’état d’urgence sanitaire), est renouvelé jusqu’à la prochaine Assemblée Générale qui interviendra au plus tard dans les mêmes délais des huit mois.</a:t>
            </a:r>
            <a:endParaRPr lang="en-US" dirty="0"/>
          </a:p>
        </p:txBody>
      </p:sp>
      <p:sp>
        <p:nvSpPr>
          <p:cNvPr id="5" name="Espace réservé du pied de page 4">
            <a:extLst>
              <a:ext uri="{FF2B5EF4-FFF2-40B4-BE49-F238E27FC236}">
                <a16:creationId xmlns:a16="http://schemas.microsoft.com/office/drawing/2014/main" id="{7BE9FD68-1AE6-4763-8297-694B22887064}"/>
              </a:ext>
            </a:extLst>
          </p:cNvPr>
          <p:cNvSpPr>
            <a:spLocks noGrp="1"/>
          </p:cNvSpPr>
          <p:nvPr>
            <p:ph type="ftr" sz="quarter" idx="11"/>
          </p:nvPr>
        </p:nvSpPr>
        <p:spPr/>
        <p:txBody>
          <a:bodyPr/>
          <a:lstStyle/>
          <a:p>
            <a:pPr algn="r"/>
            <a:r>
              <a:rPr lang="en-US" b="1" dirty="0"/>
              <a:t>EGIM SAS - 7 rue Mariotte - 75017 PARIS</a:t>
            </a:r>
          </a:p>
        </p:txBody>
      </p:sp>
    </p:spTree>
    <p:extLst>
      <p:ext uri="{BB962C8B-B14F-4D97-AF65-F5344CB8AC3E}">
        <p14:creationId xmlns:p14="http://schemas.microsoft.com/office/powerpoint/2010/main" val="389436758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A59C68-8877-43A2-8E62-D8A58D19E1AC}"/>
              </a:ext>
            </a:extLst>
          </p:cNvPr>
          <p:cNvSpPr>
            <a:spLocks noGrp="1"/>
          </p:cNvSpPr>
          <p:nvPr>
            <p:ph type="title"/>
          </p:nvPr>
        </p:nvSpPr>
        <p:spPr>
          <a:xfrm>
            <a:off x="1141411" y="685801"/>
            <a:ext cx="9144001" cy="1019174"/>
          </a:xfrm>
        </p:spPr>
        <p:txBody>
          <a:bodyPr>
            <a:normAutofit/>
          </a:bodyPr>
          <a:lstStyle/>
          <a:p>
            <a:r>
              <a:rPr lang="en-US" dirty="0"/>
              <a:t>2) </a:t>
            </a:r>
            <a:r>
              <a:rPr lang="en-US" u="sng" dirty="0"/>
              <a:t>Tenue des Assemblées Générales :</a:t>
            </a:r>
            <a:endParaRPr lang="en-US" dirty="0"/>
          </a:p>
        </p:txBody>
      </p:sp>
      <p:sp>
        <p:nvSpPr>
          <p:cNvPr id="3" name="Espace réservé du texte 2">
            <a:extLst>
              <a:ext uri="{FF2B5EF4-FFF2-40B4-BE49-F238E27FC236}">
                <a16:creationId xmlns:a16="http://schemas.microsoft.com/office/drawing/2014/main" id="{C19790FF-E392-4CB7-99E5-CC0F7088081E}"/>
              </a:ext>
            </a:extLst>
          </p:cNvPr>
          <p:cNvSpPr>
            <a:spLocks noGrp="1"/>
          </p:cNvSpPr>
          <p:nvPr>
            <p:ph type="body" sz="quarter" idx="13"/>
          </p:nvPr>
        </p:nvSpPr>
        <p:spPr>
          <a:xfrm>
            <a:off x="999330" y="1442721"/>
            <a:ext cx="10193339" cy="2481580"/>
          </a:xfrm>
        </p:spPr>
        <p:txBody>
          <a:bodyPr>
            <a:noAutofit/>
          </a:bodyPr>
          <a:lstStyle/>
          <a:p>
            <a:pPr algn="just"/>
            <a:r>
              <a:rPr lang="en-US" b="1" u="sng" dirty="0"/>
              <a:t>PREAMBULE</a:t>
            </a:r>
            <a:r>
              <a:rPr lang="en-US" dirty="0"/>
              <a:t> : Les mesures gouvernemantales interdisent actuellement le rassemblement de plus de 10 personnes et ce, toutes en respectant une distanciation de 4 m2 par personne. </a:t>
            </a:r>
          </a:p>
          <a:p>
            <a:pPr algn="just"/>
            <a:r>
              <a:rPr lang="en-US" dirty="0">
                <a:solidFill>
                  <a:schemeClr val="accent6">
                    <a:lumMod val="75000"/>
                  </a:schemeClr>
                </a:solidFill>
              </a:rPr>
              <a:t>(nota : la taille de nos </a:t>
            </a:r>
            <a:r>
              <a:rPr lang="en-US" dirty="0" err="1">
                <a:solidFill>
                  <a:schemeClr val="accent6">
                    <a:lumMod val="75000"/>
                  </a:schemeClr>
                </a:solidFill>
              </a:rPr>
              <a:t>bureaux</a:t>
            </a:r>
            <a:r>
              <a:rPr lang="en-US" dirty="0">
                <a:solidFill>
                  <a:schemeClr val="accent6">
                    <a:lumMod val="75000"/>
                  </a:schemeClr>
                </a:solidFill>
              </a:rPr>
              <a:t> individuels ne nous permet pas de recevoir physiquement plus de deux clients concomitamment, les participants qui souhaiteraient participer pourront toutefois se joindre à nous par le système de  visioconférence que nous avons mis en place)</a:t>
            </a:r>
          </a:p>
        </p:txBody>
      </p:sp>
      <p:sp>
        <p:nvSpPr>
          <p:cNvPr id="4" name="Espace réservé du texte 3">
            <a:extLst>
              <a:ext uri="{FF2B5EF4-FFF2-40B4-BE49-F238E27FC236}">
                <a16:creationId xmlns:a16="http://schemas.microsoft.com/office/drawing/2014/main" id="{4B25628D-E099-40F8-9AD2-3B845526D632}"/>
              </a:ext>
            </a:extLst>
          </p:cNvPr>
          <p:cNvSpPr>
            <a:spLocks noGrp="1"/>
          </p:cNvSpPr>
          <p:nvPr>
            <p:ph type="body" idx="1"/>
          </p:nvPr>
        </p:nvSpPr>
        <p:spPr>
          <a:xfrm>
            <a:off x="1060448" y="4017523"/>
            <a:ext cx="10071101" cy="2295728"/>
          </a:xfrm>
          <a:ln w="57150">
            <a:solidFill>
              <a:schemeClr val="tx1"/>
            </a:solidFill>
          </a:ln>
        </p:spPr>
        <p:txBody>
          <a:bodyPr>
            <a:noAutofit/>
          </a:bodyPr>
          <a:lstStyle/>
          <a:p>
            <a:r>
              <a:rPr lang="en-US" sz="1800" dirty="0" err="1">
                <a:latin typeface="Helvetica" pitchFamily="2" charset="0"/>
              </a:rPr>
              <a:t>Selon</a:t>
            </a:r>
            <a:r>
              <a:rPr lang="en-US" sz="1800" dirty="0">
                <a:latin typeface="Helvetica" pitchFamily="2" charset="0"/>
              </a:rPr>
              <a:t> l'ordonnance n°2020-460 du 22 Avril 2020, les assemblées générales annuelles annulées au printemps 2020 en raison de la situation sanitaire devront être reportées avant le 24 Janvier 2021 soit au plus tard 8 mois après la date de cessation de l'état d'urgence sanitaire.</a:t>
            </a:r>
          </a:p>
          <a:p>
            <a:r>
              <a:rPr lang="en-US" sz="1800" dirty="0">
                <a:latin typeface="Helvetica" pitchFamily="2" charset="0"/>
              </a:rPr>
              <a:t>Vous vous interrogez sur la possibilité de tenir des Assemblées Générales  par </a:t>
            </a:r>
            <a:r>
              <a:rPr lang="en-US" sz="1800" i="1" dirty="0">
                <a:latin typeface="Helvetica" pitchFamily="2" charset="0"/>
              </a:rPr>
              <a:t>Visioconférence</a:t>
            </a:r>
            <a:r>
              <a:rPr lang="en-US" sz="1800" dirty="0">
                <a:latin typeface="Helvetica" pitchFamily="2" charset="0"/>
              </a:rPr>
              <a:t> ou en Votant </a:t>
            </a:r>
            <a:r>
              <a:rPr lang="en-US" sz="1800" i="1" dirty="0">
                <a:latin typeface="Helvetica" pitchFamily="2" charset="0"/>
              </a:rPr>
              <a:t>par  Correspondance </a:t>
            </a:r>
            <a:r>
              <a:rPr lang="en-US" sz="1800" dirty="0">
                <a:latin typeface="Helvetica" pitchFamily="2" charset="0"/>
              </a:rPr>
              <a:t>dés la date du deconfinement :</a:t>
            </a:r>
          </a:p>
          <a:p>
            <a:endParaRPr lang="en-US" sz="1800" dirty="0">
              <a:latin typeface="Helvetica" pitchFamily="2" charset="0"/>
            </a:endParaRPr>
          </a:p>
        </p:txBody>
      </p:sp>
      <p:sp>
        <p:nvSpPr>
          <p:cNvPr id="5" name="Espace réservé du pied de page 4">
            <a:extLst>
              <a:ext uri="{FF2B5EF4-FFF2-40B4-BE49-F238E27FC236}">
                <a16:creationId xmlns:a16="http://schemas.microsoft.com/office/drawing/2014/main" id="{F23A6F94-9737-4F42-A578-0690A1737601}"/>
              </a:ext>
            </a:extLst>
          </p:cNvPr>
          <p:cNvSpPr>
            <a:spLocks noGrp="1"/>
          </p:cNvSpPr>
          <p:nvPr>
            <p:ph type="ftr" sz="quarter" idx="11"/>
          </p:nvPr>
        </p:nvSpPr>
        <p:spPr>
          <a:xfrm>
            <a:off x="1141411" y="6492875"/>
            <a:ext cx="7543800" cy="365125"/>
          </a:xfrm>
        </p:spPr>
        <p:txBody>
          <a:bodyPr/>
          <a:lstStyle/>
          <a:p>
            <a:pPr algn="r"/>
            <a:r>
              <a:rPr lang="en-US" b="1" dirty="0"/>
              <a:t>EGIM SAS - 7 rue Mariotte - 75017 PARIS</a:t>
            </a:r>
          </a:p>
        </p:txBody>
      </p:sp>
    </p:spTree>
    <p:extLst>
      <p:ext uri="{BB962C8B-B14F-4D97-AF65-F5344CB8AC3E}">
        <p14:creationId xmlns:p14="http://schemas.microsoft.com/office/powerpoint/2010/main" val="584227389"/>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31A2DBB-72CA-4BA6-8259-8217031E3F8E}"/>
              </a:ext>
            </a:extLst>
          </p:cNvPr>
          <p:cNvSpPr/>
          <p:nvPr/>
        </p:nvSpPr>
        <p:spPr>
          <a:xfrm>
            <a:off x="573088" y="333137"/>
            <a:ext cx="10934700" cy="6524863"/>
          </a:xfrm>
          <a:prstGeom prst="rect">
            <a:avLst/>
          </a:prstGeom>
        </p:spPr>
        <p:txBody>
          <a:bodyPr wrap="square">
            <a:spAutoFit/>
          </a:bodyPr>
          <a:lstStyle/>
          <a:p>
            <a:pPr marL="457200" indent="-457200">
              <a:spcAft>
                <a:spcPts val="0"/>
              </a:spcAft>
              <a:buAutoNum type="alphaLcParenR"/>
            </a:pPr>
            <a:r>
              <a:rPr lang="en-US" sz="2000" b="1" i="1" u="sng" dirty="0">
                <a:solidFill>
                  <a:srgbClr val="000000"/>
                </a:solidFill>
                <a:ea typeface="Times New Roman" panose="02020603050405020304" pitchFamily="18" charset="0"/>
              </a:rPr>
              <a:t>Assemblée par Visioconférence </a:t>
            </a:r>
            <a:r>
              <a:rPr lang="en-US" sz="2000" i="1" dirty="0">
                <a:solidFill>
                  <a:srgbClr val="000000"/>
                </a:solidFill>
                <a:ea typeface="Times New Roman" panose="02020603050405020304" pitchFamily="18" charset="0"/>
              </a:rPr>
              <a:t>: </a:t>
            </a:r>
            <a:r>
              <a:rPr lang="en-US" sz="2000" i="1" dirty="0">
                <a:solidFill>
                  <a:srgbClr val="FF0000"/>
                </a:solidFill>
                <a:ea typeface="Times New Roman" panose="02020603050405020304" pitchFamily="18" charset="0"/>
              </a:rPr>
              <a:t>actuellement ce n'est pas légalement encore possible </a:t>
            </a:r>
          </a:p>
          <a:p>
            <a:pPr marL="457200" indent="-457200">
              <a:spcAft>
                <a:spcPts val="0"/>
              </a:spcAft>
              <a:buAutoNum type="alphaLcParenR"/>
            </a:pPr>
            <a:endParaRPr lang="en-US" sz="2000" dirty="0">
              <a:ea typeface="Calibri" panose="020F0502020204030204" pitchFamily="34" charset="0"/>
            </a:endParaRPr>
          </a:p>
          <a:p>
            <a:pPr marL="342900" indent="-342900">
              <a:spcAft>
                <a:spcPts val="0"/>
              </a:spcAft>
              <a:buFont typeface="Wingdings" panose="05000000000000000000" pitchFamily="2" charset="2"/>
              <a:buChar char="Ø"/>
            </a:pPr>
            <a:r>
              <a:rPr lang="en-US" sz="2000" dirty="0">
                <a:ea typeface="Times New Roman" panose="02020603050405020304" pitchFamily="18" charset="0"/>
              </a:rPr>
              <a:t>1ère étape </a:t>
            </a:r>
            <a:r>
              <a:rPr lang="en-US" sz="2000" dirty="0">
                <a:solidFill>
                  <a:srgbClr val="212121"/>
                </a:solidFill>
                <a:ea typeface="Times New Roman" panose="02020603050405020304" pitchFamily="18" charset="0"/>
              </a:rPr>
              <a:t>: une première Assemblée doit votée la décision d'équiper le syndicat des outils techniques permettant la participation et le vote aux prochaines assemblées générales des participants par Visioconférence, par audioconférence ou par tout autre moyen de communication électronique ainsi que </a:t>
            </a:r>
            <a:r>
              <a:rPr lang="en-US" sz="2000" u="sng" dirty="0">
                <a:solidFill>
                  <a:srgbClr val="212121"/>
                </a:solidFill>
                <a:ea typeface="Times New Roman" panose="02020603050405020304" pitchFamily="18" charset="0"/>
              </a:rPr>
              <a:t>la garantie permettant de s'assurer de l'identité de chaque participant</a:t>
            </a:r>
            <a:r>
              <a:rPr lang="en-US" sz="2000" dirty="0">
                <a:solidFill>
                  <a:srgbClr val="212121"/>
                </a:solidFill>
                <a:ea typeface="Times New Roman" panose="02020603050405020304" pitchFamily="18" charset="0"/>
              </a:rPr>
              <a:t>.</a:t>
            </a:r>
          </a:p>
          <a:p>
            <a:pPr>
              <a:spcAft>
                <a:spcPts val="0"/>
              </a:spcAft>
            </a:pPr>
            <a:endParaRPr lang="en-US" sz="2000" dirty="0">
              <a:solidFill>
                <a:srgbClr val="212121"/>
              </a:solidFill>
              <a:ea typeface="Calibri" panose="020F0502020204030204" pitchFamily="34" charset="0"/>
            </a:endParaRPr>
          </a:p>
          <a:p>
            <a:pPr marL="342900" indent="-342900">
              <a:buFont typeface="Wingdings" panose="05000000000000000000" pitchFamily="2" charset="2"/>
              <a:buChar char="Ø"/>
            </a:pPr>
            <a:r>
              <a:rPr lang="en-US" sz="2000" dirty="0">
                <a:ea typeface="Times New Roman" panose="02020603050405020304" pitchFamily="18" charset="0"/>
              </a:rPr>
              <a:t>2ème étape </a:t>
            </a:r>
            <a:r>
              <a:rPr lang="en-US" sz="2000" dirty="0">
                <a:solidFill>
                  <a:srgbClr val="212121"/>
                </a:solidFill>
                <a:ea typeface="Times New Roman" panose="02020603050405020304" pitchFamily="18" charset="0"/>
              </a:rPr>
              <a:t>: il faut trouver des prestataires adaptés assurant l'identité de chaque participant, transmettre leurs voix et de permettre la retransmission en continue et simultané des délibérations pour obtenir des devis à présenter à la convocation de l'assemblée qui devra faire le choix du prestataire, des supports </a:t>
            </a:r>
            <a:r>
              <a:rPr lang="en-US" sz="2000" dirty="0">
                <a:solidFill>
                  <a:srgbClr val="000000"/>
                </a:solidFill>
                <a:ea typeface="Times New Roman" panose="02020603050405020304" pitchFamily="18" charset="0"/>
              </a:rPr>
              <a:t>techniques</a:t>
            </a:r>
            <a:r>
              <a:rPr lang="en-US" sz="2000" dirty="0">
                <a:solidFill>
                  <a:srgbClr val="212121"/>
                </a:solidFill>
                <a:ea typeface="Times New Roman" panose="02020603050405020304" pitchFamily="18" charset="0"/>
              </a:rPr>
              <a:t> (ordinateur, micros, logiciel et rétroprojecteur) permettant la participation à l'assemblée des copropriétaires par visioconférence. Etant à préciser qu'il est proscrits les systèmes non sécurisées tels que "Skype", "FaceTime", WhatsApp" etc ... en l'état actuel de ces applications).</a:t>
            </a:r>
          </a:p>
          <a:p>
            <a:endParaRPr lang="en-US" sz="2000" dirty="0">
              <a:solidFill>
                <a:srgbClr val="212121"/>
              </a:solidFill>
              <a:ea typeface="Times New Roman" panose="02020603050405020304" pitchFamily="18" charset="0"/>
            </a:endParaRPr>
          </a:p>
          <a:p>
            <a:r>
              <a:rPr lang="en-US" sz="2000" dirty="0">
                <a:solidFill>
                  <a:schemeClr val="accent6">
                    <a:lumMod val="75000"/>
                  </a:schemeClr>
                </a:solidFill>
                <a:ea typeface="Calibri" panose="020F0502020204030204" pitchFamily="34" charset="0"/>
              </a:rPr>
              <a:t>nota : le </a:t>
            </a:r>
            <a:r>
              <a:rPr lang="en-US" sz="2000" dirty="0" err="1">
                <a:solidFill>
                  <a:schemeClr val="accent6">
                    <a:lumMod val="75000"/>
                  </a:schemeClr>
                </a:solidFill>
                <a:ea typeface="Calibri" panose="020F0502020204030204" pitchFamily="34" charset="0"/>
              </a:rPr>
              <a:t>coût</a:t>
            </a:r>
            <a:r>
              <a:rPr lang="en-US" sz="2000" dirty="0">
                <a:solidFill>
                  <a:schemeClr val="accent6">
                    <a:lumMod val="75000"/>
                  </a:schemeClr>
                </a:solidFill>
                <a:ea typeface="Calibri" panose="020F0502020204030204" pitchFamily="34" charset="0"/>
              </a:rPr>
              <a:t> des supports techniques est supporté par le syndicat des copropriétaires.</a:t>
            </a:r>
          </a:p>
          <a:p>
            <a:pPr>
              <a:spcAft>
                <a:spcPts val="0"/>
              </a:spcAft>
            </a:pPr>
            <a:endParaRPr lang="en-US" sz="2000" dirty="0">
              <a:ea typeface="Calibri" panose="020F0502020204030204" pitchFamily="34" charset="0"/>
            </a:endParaRPr>
          </a:p>
          <a:p>
            <a:pPr>
              <a:spcAft>
                <a:spcPts val="0"/>
              </a:spcAft>
            </a:pPr>
            <a:r>
              <a:rPr lang="en-US" dirty="0">
                <a:solidFill>
                  <a:srgbClr val="000000"/>
                </a:solidFill>
                <a:latin typeface="Calibri" panose="020F0502020204030204" pitchFamily="34" charset="0"/>
                <a:ea typeface="Times New Roman" panose="02020603050405020304" pitchFamily="18" charset="0"/>
              </a:rPr>
              <a:t> </a:t>
            </a:r>
            <a:endParaRPr lang="en-US" sz="1600" dirty="0">
              <a:latin typeface="Calibri" panose="020F0502020204030204" pitchFamily="34" charset="0"/>
              <a:ea typeface="Calibri" panose="020F0502020204030204" pitchFamily="34" charset="0"/>
            </a:endParaRPr>
          </a:p>
        </p:txBody>
      </p:sp>
      <p:sp>
        <p:nvSpPr>
          <p:cNvPr id="3" name="Espace réservé du pied de page 2">
            <a:extLst>
              <a:ext uri="{FF2B5EF4-FFF2-40B4-BE49-F238E27FC236}">
                <a16:creationId xmlns:a16="http://schemas.microsoft.com/office/drawing/2014/main" id="{30513051-C8BA-435C-B96E-1475C520AE6E}"/>
              </a:ext>
            </a:extLst>
          </p:cNvPr>
          <p:cNvSpPr>
            <a:spLocks noGrp="1"/>
          </p:cNvSpPr>
          <p:nvPr>
            <p:ph type="ftr" sz="quarter" idx="11"/>
          </p:nvPr>
        </p:nvSpPr>
        <p:spPr/>
        <p:txBody>
          <a:bodyPr/>
          <a:lstStyle/>
          <a:p>
            <a:pPr algn="r"/>
            <a:r>
              <a:rPr lang="en-US" b="1" dirty="0"/>
              <a:t>EGIM SAS - 7 rue Mariotte - 75017 PARIS</a:t>
            </a:r>
          </a:p>
        </p:txBody>
      </p:sp>
    </p:spTree>
    <p:extLst>
      <p:ext uri="{BB962C8B-B14F-4D97-AF65-F5344CB8AC3E}">
        <p14:creationId xmlns:p14="http://schemas.microsoft.com/office/powerpoint/2010/main" val="35043789"/>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82E27D0-B8A8-4D7E-B038-6E87414E59C8}"/>
              </a:ext>
            </a:extLst>
          </p:cNvPr>
          <p:cNvSpPr/>
          <p:nvPr/>
        </p:nvSpPr>
        <p:spPr>
          <a:xfrm>
            <a:off x="456519" y="597237"/>
            <a:ext cx="11463338" cy="5940088"/>
          </a:xfrm>
          <a:prstGeom prst="rect">
            <a:avLst/>
          </a:prstGeom>
        </p:spPr>
        <p:txBody>
          <a:bodyPr wrap="square">
            <a:spAutoFit/>
          </a:bodyPr>
          <a:lstStyle/>
          <a:p>
            <a:pPr>
              <a:spcAft>
                <a:spcPts val="0"/>
              </a:spcAft>
            </a:pPr>
            <a:r>
              <a:rPr lang="en-US" sz="2000" b="1" i="1" dirty="0">
                <a:solidFill>
                  <a:srgbClr val="000000"/>
                </a:solidFill>
                <a:ea typeface="Times New Roman" panose="02020603050405020304" pitchFamily="18" charset="0"/>
              </a:rPr>
              <a:t>b) </a:t>
            </a:r>
            <a:r>
              <a:rPr lang="en-US" sz="2000" b="1" i="1" u="sng" dirty="0">
                <a:solidFill>
                  <a:srgbClr val="000000"/>
                </a:solidFill>
                <a:ea typeface="Times New Roman" panose="02020603050405020304" pitchFamily="18" charset="0"/>
              </a:rPr>
              <a:t>Assemblée par le Vote par Correspondance </a:t>
            </a:r>
            <a:r>
              <a:rPr lang="en-US" sz="2000" i="1" dirty="0">
                <a:solidFill>
                  <a:srgbClr val="000000"/>
                </a:solidFill>
                <a:ea typeface="Times New Roman" panose="02020603050405020304" pitchFamily="18" charset="0"/>
              </a:rPr>
              <a:t>: </a:t>
            </a:r>
            <a:r>
              <a:rPr lang="en-US" sz="2000" i="1" dirty="0">
                <a:solidFill>
                  <a:srgbClr val="FF0000"/>
                </a:solidFill>
                <a:ea typeface="Times New Roman" panose="02020603050405020304" pitchFamily="18" charset="0"/>
              </a:rPr>
              <a:t>actuellement ce n'est pas encore possible </a:t>
            </a:r>
          </a:p>
          <a:p>
            <a:pPr>
              <a:spcAft>
                <a:spcPts val="0"/>
              </a:spcAft>
            </a:pPr>
            <a:endParaRPr lang="en-US" sz="2000" dirty="0">
              <a:ea typeface="Calibri" panose="020F0502020204030204" pitchFamily="34" charset="0"/>
            </a:endParaRPr>
          </a:p>
          <a:p>
            <a:pPr>
              <a:spcAft>
                <a:spcPts val="0"/>
              </a:spcAft>
            </a:pPr>
            <a:r>
              <a:rPr lang="en-US" sz="2000" dirty="0">
                <a:solidFill>
                  <a:srgbClr val="212121"/>
                </a:solidFill>
                <a:ea typeface="Times New Roman" panose="02020603050405020304" pitchFamily="18" charset="0"/>
              </a:rPr>
              <a:t>Cette solution fait suite à la Loi ELAN, nouvel article 17-1 A, Alinea 2 dans la loi du 10 juillet 1965  qui rappelons entrera en vigueur le 1er Juin 2020 après qu'un Décret publié ait fixé un modèle de formulaire de vote. </a:t>
            </a:r>
            <a:r>
              <a:rPr lang="en-US" sz="2000" dirty="0">
                <a:solidFill>
                  <a:srgbClr val="FF0000"/>
                </a:solidFill>
                <a:ea typeface="Times New Roman" panose="02020603050405020304" pitchFamily="18" charset="0"/>
              </a:rPr>
              <a:t>Décret non publié à ce jour</a:t>
            </a:r>
            <a:r>
              <a:rPr lang="en-US" sz="2000" dirty="0">
                <a:solidFill>
                  <a:srgbClr val="212121"/>
                </a:solidFill>
                <a:ea typeface="Times New Roman" panose="02020603050405020304" pitchFamily="18" charset="0"/>
              </a:rPr>
              <a:t>.</a:t>
            </a:r>
            <a:endParaRPr lang="en-US" sz="2000" dirty="0">
              <a:ea typeface="Calibri" panose="020F0502020204030204" pitchFamily="34" charset="0"/>
            </a:endParaRPr>
          </a:p>
          <a:p>
            <a:pPr>
              <a:spcAft>
                <a:spcPts val="0"/>
              </a:spcAft>
            </a:pPr>
            <a:r>
              <a:rPr lang="en-US" sz="2000" dirty="0">
                <a:solidFill>
                  <a:srgbClr val="212121"/>
                </a:solidFill>
                <a:ea typeface="Times New Roman" panose="02020603050405020304" pitchFamily="18" charset="0"/>
              </a:rPr>
              <a:t> </a:t>
            </a:r>
            <a:endParaRPr lang="en-US" sz="2000" dirty="0">
              <a:ea typeface="Calibri" panose="020F0502020204030204" pitchFamily="34" charset="0"/>
            </a:endParaRPr>
          </a:p>
          <a:p>
            <a:pPr>
              <a:spcAft>
                <a:spcPts val="0"/>
              </a:spcAft>
            </a:pPr>
            <a:r>
              <a:rPr lang="en-US" sz="2000" dirty="0">
                <a:solidFill>
                  <a:srgbClr val="212121"/>
                </a:solidFill>
                <a:ea typeface="Times New Roman" panose="02020603050405020304" pitchFamily="18" charset="0"/>
              </a:rPr>
              <a:t>Il s'agit pour le copropriétaire qui ne peut assister à l'Assemblée Générale de </a:t>
            </a:r>
            <a:r>
              <a:rPr lang="en-US" sz="2000" dirty="0" err="1">
                <a:solidFill>
                  <a:srgbClr val="212121"/>
                </a:solidFill>
                <a:ea typeface="Times New Roman" panose="02020603050405020304" pitchFamily="18" charset="0"/>
              </a:rPr>
              <a:t>remplir</a:t>
            </a:r>
            <a:r>
              <a:rPr lang="en-US" sz="2000" dirty="0">
                <a:solidFill>
                  <a:srgbClr val="212121"/>
                </a:solidFill>
                <a:ea typeface="Times New Roman" panose="02020603050405020304" pitchFamily="18" charset="0"/>
              </a:rPr>
              <a:t> et d'envoyer au syndic trois jours francs au plus tard avant la tenue de l'assemblée, un formulaire exprimant son vote pour chacune des résolutions soumises à l'ordre du jour. A réception le syndic comptabilise les votes.</a:t>
            </a:r>
            <a:endParaRPr lang="en-US" sz="2000" dirty="0">
              <a:ea typeface="Calibri" panose="020F0502020204030204" pitchFamily="34" charset="0"/>
            </a:endParaRPr>
          </a:p>
          <a:p>
            <a:pPr>
              <a:spcAft>
                <a:spcPts val="0"/>
              </a:spcAft>
            </a:pPr>
            <a:r>
              <a:rPr lang="en-US" sz="2000" dirty="0">
                <a:solidFill>
                  <a:srgbClr val="212121"/>
                </a:solidFill>
                <a:ea typeface="Times New Roman" panose="02020603050405020304" pitchFamily="18" charset="0"/>
              </a:rPr>
              <a:t> </a:t>
            </a:r>
          </a:p>
          <a:p>
            <a:pPr>
              <a:spcAft>
                <a:spcPts val="0"/>
              </a:spcAft>
            </a:pPr>
            <a:r>
              <a:rPr lang="en-US" sz="2000" b="1" dirty="0">
                <a:solidFill>
                  <a:srgbClr val="212121"/>
                </a:solidFill>
                <a:ea typeface="Calibri" panose="020F0502020204030204" pitchFamily="34" charset="0"/>
              </a:rPr>
              <a:t>c) </a:t>
            </a:r>
            <a:r>
              <a:rPr lang="en-US" sz="2000" b="1" u="sng" dirty="0">
                <a:solidFill>
                  <a:srgbClr val="212121"/>
                </a:solidFill>
                <a:ea typeface="Calibri" panose="020F0502020204030204" pitchFamily="34" charset="0"/>
              </a:rPr>
              <a:t>Exception avec un risque : </a:t>
            </a:r>
            <a:r>
              <a:rPr lang="en-US" sz="2000" dirty="0">
                <a:solidFill>
                  <a:srgbClr val="212121"/>
                </a:solidFill>
                <a:ea typeface="Calibri" panose="020F0502020204030204" pitchFamily="34" charset="0"/>
              </a:rPr>
              <a:t>Tenue de l’Assemblée Générale  pour les petites copropriétés de 10 lots (nombre défini selon les dernières directives du gouvernement qui sont susceptibles d’évoluer d’ici là.</a:t>
            </a:r>
          </a:p>
          <a:p>
            <a:pPr>
              <a:spcAft>
                <a:spcPts val="0"/>
              </a:spcAft>
            </a:pPr>
            <a:endParaRPr lang="en-US" sz="2000" dirty="0">
              <a:solidFill>
                <a:srgbClr val="212121"/>
              </a:solidFill>
              <a:ea typeface="Calibri" panose="020F0502020204030204" pitchFamily="34" charset="0"/>
            </a:endParaRPr>
          </a:p>
          <a:p>
            <a:pPr>
              <a:spcAft>
                <a:spcPts val="0"/>
              </a:spcAft>
            </a:pPr>
            <a:endParaRPr lang="en-US" sz="2000" dirty="0">
              <a:solidFill>
                <a:srgbClr val="212121"/>
              </a:solidFill>
              <a:ea typeface="Calibri" panose="020F0502020204030204" pitchFamily="34" charset="0"/>
            </a:endParaRPr>
          </a:p>
          <a:p>
            <a:pPr>
              <a:spcAft>
                <a:spcPts val="0"/>
              </a:spcAft>
            </a:pPr>
            <a:endParaRPr lang="en-US" sz="2000" dirty="0">
              <a:ea typeface="Calibri" panose="020F0502020204030204" pitchFamily="34" charset="0"/>
            </a:endParaRPr>
          </a:p>
          <a:p>
            <a:pPr>
              <a:spcAft>
                <a:spcPts val="0"/>
              </a:spcAft>
            </a:pPr>
            <a:endParaRPr lang="en-US" sz="2000" dirty="0">
              <a:solidFill>
                <a:srgbClr val="212121"/>
              </a:solidFill>
              <a:ea typeface="Calibri" panose="020F0502020204030204" pitchFamily="34" charset="0"/>
            </a:endParaRPr>
          </a:p>
          <a:p>
            <a:pPr>
              <a:spcAft>
                <a:spcPts val="0"/>
              </a:spcAft>
            </a:pPr>
            <a:endParaRPr lang="en-US" sz="2000" dirty="0">
              <a:ea typeface="Calibri" panose="020F0502020204030204" pitchFamily="34" charset="0"/>
            </a:endParaRPr>
          </a:p>
        </p:txBody>
      </p:sp>
      <p:sp>
        <p:nvSpPr>
          <p:cNvPr id="3" name="Espace réservé du pied de page 2">
            <a:extLst>
              <a:ext uri="{FF2B5EF4-FFF2-40B4-BE49-F238E27FC236}">
                <a16:creationId xmlns:a16="http://schemas.microsoft.com/office/drawing/2014/main" id="{D11B7963-2992-469A-8650-474100E7D00F}"/>
              </a:ext>
            </a:extLst>
          </p:cNvPr>
          <p:cNvSpPr>
            <a:spLocks noGrp="1"/>
          </p:cNvSpPr>
          <p:nvPr>
            <p:ph type="ftr" sz="quarter" idx="11"/>
          </p:nvPr>
        </p:nvSpPr>
        <p:spPr/>
        <p:txBody>
          <a:bodyPr/>
          <a:lstStyle/>
          <a:p>
            <a:pPr algn="r"/>
            <a:r>
              <a:rPr lang="en-US" b="1" dirty="0"/>
              <a:t>EGIM SAS - 7 rue Mariotte - 75017 PARIS</a:t>
            </a:r>
          </a:p>
        </p:txBody>
      </p:sp>
    </p:spTree>
    <p:extLst>
      <p:ext uri="{BB962C8B-B14F-4D97-AF65-F5344CB8AC3E}">
        <p14:creationId xmlns:p14="http://schemas.microsoft.com/office/powerpoint/2010/main" val="2491869979"/>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9246D11-7334-45D8-90AA-856055252397}"/>
              </a:ext>
            </a:extLst>
          </p:cNvPr>
          <p:cNvSpPr/>
          <p:nvPr/>
        </p:nvSpPr>
        <p:spPr>
          <a:xfrm>
            <a:off x="396240" y="596821"/>
            <a:ext cx="11023600" cy="5324535"/>
          </a:xfrm>
          <a:prstGeom prst="rect">
            <a:avLst/>
          </a:prstGeom>
        </p:spPr>
        <p:txBody>
          <a:bodyPr wrap="square">
            <a:spAutoFit/>
          </a:bodyPr>
          <a:lstStyle/>
          <a:p>
            <a:pPr>
              <a:spcAft>
                <a:spcPts val="0"/>
              </a:spcAft>
            </a:pPr>
            <a:r>
              <a:rPr lang="en-US" sz="2000" dirty="0">
                <a:ea typeface="Calibri" panose="020F0502020204030204" pitchFamily="34" charset="0"/>
              </a:rPr>
              <a:t>Pour les Assemblées  générales qui se tiendraient malgré tout, des précautions élémentaires sont à respecter telles que la mise à disposition de gel hydroalcoolique aux participants, le respect de la distanciation entre les participants (1M), utilisation de son propre stylo pour l’émargement de la feuille de présence et de la signature du procès-verbal.</a:t>
            </a:r>
          </a:p>
          <a:p>
            <a:pPr>
              <a:spcAft>
                <a:spcPts val="0"/>
              </a:spcAft>
            </a:pPr>
            <a:r>
              <a:rPr lang="en-US" sz="2000" dirty="0">
                <a:ea typeface="Calibri" panose="020F0502020204030204" pitchFamily="34" charset="0"/>
              </a:rPr>
              <a:t>Le fait de tenir cette Assemblée Générale dans ces conditions, nous tenons à vous préciser que les décisions qui découleraient de cette assemblée auront la même valeur que les précédentes réunions “comme exécutoires” </a:t>
            </a:r>
            <a:r>
              <a:rPr lang="en-US" sz="2000" b="1" u="sng" dirty="0">
                <a:ea typeface="Calibri" panose="020F0502020204030204" pitchFamily="34" charset="0"/>
              </a:rPr>
              <a:t>mais contestable dans les conditions du Droit Commun.</a:t>
            </a:r>
          </a:p>
          <a:p>
            <a:pPr>
              <a:spcAft>
                <a:spcPts val="0"/>
              </a:spcAft>
            </a:pPr>
            <a:endParaRPr lang="en-US" sz="2000" b="1" u="sng" dirty="0">
              <a:ea typeface="Calibri" panose="020F0502020204030204" pitchFamily="34" charset="0"/>
            </a:endParaRPr>
          </a:p>
          <a:p>
            <a:pPr>
              <a:spcAft>
                <a:spcPts val="0"/>
              </a:spcAft>
            </a:pPr>
            <a:r>
              <a:rPr lang="en-US" sz="2000" b="1" u="sng" dirty="0">
                <a:solidFill>
                  <a:schemeClr val="bg1"/>
                </a:solidFill>
                <a:ea typeface="Calibri" panose="020F0502020204030204" pitchFamily="34" charset="0"/>
              </a:rPr>
              <a:t>CONCLUSION</a:t>
            </a:r>
          </a:p>
          <a:p>
            <a:pPr>
              <a:spcAft>
                <a:spcPts val="0"/>
              </a:spcAft>
            </a:pPr>
            <a:endParaRPr lang="en-US" sz="2000" dirty="0">
              <a:solidFill>
                <a:srgbClr val="212121"/>
              </a:solidFill>
              <a:ea typeface="Times New Roman" panose="02020603050405020304" pitchFamily="18" charset="0"/>
            </a:endParaRPr>
          </a:p>
          <a:p>
            <a:pPr>
              <a:spcAft>
                <a:spcPts val="0"/>
              </a:spcAft>
            </a:pPr>
            <a:r>
              <a:rPr lang="en-US" sz="2000" dirty="0">
                <a:solidFill>
                  <a:srgbClr val="212121"/>
                </a:solidFill>
                <a:ea typeface="Times New Roman" panose="02020603050405020304" pitchFamily="18" charset="0"/>
              </a:rPr>
              <a:t>Compte-tenu de ce qui est énoncé ci-dessus, </a:t>
            </a:r>
            <a:r>
              <a:rPr lang="en-US" sz="2000" b="1" dirty="0">
                <a:solidFill>
                  <a:srgbClr val="212121"/>
                </a:solidFill>
                <a:ea typeface="Times New Roman" panose="02020603050405020304" pitchFamily="18" charset="0"/>
              </a:rPr>
              <a:t>actuellement </a:t>
            </a:r>
            <a:r>
              <a:rPr lang="en-US" sz="2000" dirty="0">
                <a:solidFill>
                  <a:srgbClr val="212121"/>
                </a:solidFill>
                <a:ea typeface="Times New Roman" panose="02020603050405020304" pitchFamily="18" charset="0"/>
              </a:rPr>
              <a:t> il n’est pas envisageable de convoquer des assemblées avant plusieurs mois, en espérant pouvoir les programmer à compter de Septembre prochain. </a:t>
            </a:r>
          </a:p>
          <a:p>
            <a:pPr>
              <a:spcAft>
                <a:spcPts val="0"/>
              </a:spcAft>
            </a:pPr>
            <a:r>
              <a:rPr lang="en-US" sz="2000" dirty="0">
                <a:solidFill>
                  <a:schemeClr val="accent6">
                    <a:lumMod val="75000"/>
                  </a:schemeClr>
                </a:solidFill>
                <a:ea typeface="Times New Roman" panose="02020603050405020304" pitchFamily="18" charset="0"/>
              </a:rPr>
              <a:t>Des études sont en cours pour que notre profession puisse exercer et/ou proposer en respectant les règles juridiques qui s’imposent face à cette période exceptionnelle.</a:t>
            </a:r>
          </a:p>
        </p:txBody>
      </p:sp>
      <p:sp>
        <p:nvSpPr>
          <p:cNvPr id="3" name="Espace réservé du pied de page 2">
            <a:extLst>
              <a:ext uri="{FF2B5EF4-FFF2-40B4-BE49-F238E27FC236}">
                <a16:creationId xmlns:a16="http://schemas.microsoft.com/office/drawing/2014/main" id="{1F594797-2CAA-4D85-A385-2029FDF38381}"/>
              </a:ext>
            </a:extLst>
          </p:cNvPr>
          <p:cNvSpPr>
            <a:spLocks noGrp="1"/>
          </p:cNvSpPr>
          <p:nvPr>
            <p:ph type="ftr" sz="quarter" idx="11"/>
          </p:nvPr>
        </p:nvSpPr>
        <p:spPr/>
        <p:txBody>
          <a:bodyPr/>
          <a:lstStyle/>
          <a:p>
            <a:pPr algn="r"/>
            <a:r>
              <a:rPr lang="en-US" b="1" dirty="0"/>
              <a:t>EGIM SAS - 7 rue Mariotte - 75017 PARIS</a:t>
            </a:r>
          </a:p>
        </p:txBody>
      </p:sp>
    </p:spTree>
    <p:extLst>
      <p:ext uri="{BB962C8B-B14F-4D97-AF65-F5344CB8AC3E}">
        <p14:creationId xmlns:p14="http://schemas.microsoft.com/office/powerpoint/2010/main" val="3578744571"/>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C689C6-061F-4F9F-BE38-BD5EEF980175}"/>
              </a:ext>
            </a:extLst>
          </p:cNvPr>
          <p:cNvSpPr/>
          <p:nvPr/>
        </p:nvSpPr>
        <p:spPr>
          <a:xfrm>
            <a:off x="802640" y="484987"/>
            <a:ext cx="10586720" cy="1477328"/>
          </a:xfrm>
          <a:prstGeom prst="rect">
            <a:avLst/>
          </a:prstGeom>
        </p:spPr>
        <p:txBody>
          <a:bodyPr wrap="square">
            <a:spAutoFit/>
          </a:bodyPr>
          <a:lstStyle/>
          <a:p>
            <a:r>
              <a:rPr lang="en-US" sz="3600" dirty="0">
                <a:latin typeface="+mj-lt"/>
              </a:rPr>
              <a:t>“ 3) </a:t>
            </a:r>
            <a:r>
              <a:rPr lang="en-US" sz="3600" u="sng" dirty="0">
                <a:latin typeface="+mj-lt"/>
              </a:rPr>
              <a:t>LES ASSEMBLEES GENERALES QUI ONT ETE CONVOQUEES ET NON TENUES “</a:t>
            </a:r>
            <a:br>
              <a:rPr lang="en-US" dirty="0"/>
            </a:br>
            <a:endParaRPr lang="en-US" dirty="0"/>
          </a:p>
        </p:txBody>
      </p:sp>
      <p:sp>
        <p:nvSpPr>
          <p:cNvPr id="3" name="ZoneTexte 2">
            <a:extLst>
              <a:ext uri="{FF2B5EF4-FFF2-40B4-BE49-F238E27FC236}">
                <a16:creationId xmlns:a16="http://schemas.microsoft.com/office/drawing/2014/main" id="{BD4F1346-7DFC-42F8-87C8-9191C9481A68}"/>
              </a:ext>
            </a:extLst>
          </p:cNvPr>
          <p:cNvSpPr txBox="1"/>
          <p:nvPr/>
        </p:nvSpPr>
        <p:spPr>
          <a:xfrm>
            <a:off x="802640" y="1993093"/>
            <a:ext cx="10464800" cy="707886"/>
          </a:xfrm>
          <a:prstGeom prst="rect">
            <a:avLst/>
          </a:prstGeom>
          <a:noFill/>
        </p:spPr>
        <p:txBody>
          <a:bodyPr wrap="square" rtlCol="0">
            <a:spAutoFit/>
          </a:bodyPr>
          <a:lstStyle/>
          <a:p>
            <a:pPr algn="just"/>
            <a:r>
              <a:rPr lang="fr-FR" sz="2000" dirty="0">
                <a:solidFill>
                  <a:schemeClr val="bg1"/>
                </a:solidFill>
              </a:rPr>
              <a:t>Il sera joint avec la nouvelle convocation à l’assemblée, le procès-verbal de carence de l’assemblée qui n’a pu se tenir.</a:t>
            </a:r>
            <a:endParaRPr lang="en-US" sz="2000" dirty="0">
              <a:solidFill>
                <a:schemeClr val="bg1"/>
              </a:solidFill>
            </a:endParaRPr>
          </a:p>
        </p:txBody>
      </p:sp>
      <p:sp>
        <p:nvSpPr>
          <p:cNvPr id="4" name="Espace réservé du pied de page 3">
            <a:extLst>
              <a:ext uri="{FF2B5EF4-FFF2-40B4-BE49-F238E27FC236}">
                <a16:creationId xmlns:a16="http://schemas.microsoft.com/office/drawing/2014/main" id="{270D64B9-3AD5-45D4-80F1-1E4F692489DC}"/>
              </a:ext>
            </a:extLst>
          </p:cNvPr>
          <p:cNvSpPr>
            <a:spLocks noGrp="1"/>
          </p:cNvSpPr>
          <p:nvPr>
            <p:ph type="ftr" sz="quarter" idx="11"/>
          </p:nvPr>
        </p:nvSpPr>
        <p:spPr/>
        <p:txBody>
          <a:bodyPr/>
          <a:lstStyle/>
          <a:p>
            <a:pPr algn="r"/>
            <a:r>
              <a:rPr lang="en-US" b="1" dirty="0"/>
              <a:t>EGIM SAS - 7 rue Mariotte - 75017 PARIS</a:t>
            </a:r>
          </a:p>
        </p:txBody>
      </p:sp>
      <p:sp>
        <p:nvSpPr>
          <p:cNvPr id="5" name="Rectangle 4">
            <a:extLst>
              <a:ext uri="{FF2B5EF4-FFF2-40B4-BE49-F238E27FC236}">
                <a16:creationId xmlns:a16="http://schemas.microsoft.com/office/drawing/2014/main" id="{464FAFE6-4154-4091-A426-7CD5FDFA6247}"/>
              </a:ext>
            </a:extLst>
          </p:cNvPr>
          <p:cNvSpPr/>
          <p:nvPr/>
        </p:nvSpPr>
        <p:spPr>
          <a:xfrm>
            <a:off x="650240" y="2852649"/>
            <a:ext cx="10830560" cy="646331"/>
          </a:xfrm>
          <a:prstGeom prst="rect">
            <a:avLst/>
          </a:prstGeom>
        </p:spPr>
        <p:txBody>
          <a:bodyPr wrap="square">
            <a:spAutoFit/>
          </a:bodyPr>
          <a:lstStyle/>
          <a:p>
            <a:r>
              <a:rPr lang="en-US" sz="3600" dirty="0">
                <a:solidFill>
                  <a:prstClr val="white"/>
                </a:solidFill>
              </a:rPr>
              <a:t>“ 4) </a:t>
            </a:r>
            <a:r>
              <a:rPr lang="en-US" sz="3600" u="sng" dirty="0">
                <a:solidFill>
                  <a:prstClr val="white"/>
                </a:solidFill>
              </a:rPr>
              <a:t>REUNION CONSEIL SYNDICAL “</a:t>
            </a:r>
            <a:endParaRPr lang="en-US" dirty="0"/>
          </a:p>
        </p:txBody>
      </p:sp>
      <p:sp>
        <p:nvSpPr>
          <p:cNvPr id="6" name="Rectangle 5">
            <a:extLst>
              <a:ext uri="{FF2B5EF4-FFF2-40B4-BE49-F238E27FC236}">
                <a16:creationId xmlns:a16="http://schemas.microsoft.com/office/drawing/2014/main" id="{62651B04-C0EA-4D2B-A824-E419777C6903}"/>
              </a:ext>
            </a:extLst>
          </p:cNvPr>
          <p:cNvSpPr/>
          <p:nvPr/>
        </p:nvSpPr>
        <p:spPr>
          <a:xfrm>
            <a:off x="802640" y="3675003"/>
            <a:ext cx="10586720" cy="2862322"/>
          </a:xfrm>
          <a:prstGeom prst="rect">
            <a:avLst/>
          </a:prstGeom>
        </p:spPr>
        <p:txBody>
          <a:bodyPr wrap="square">
            <a:spAutoFit/>
          </a:bodyPr>
          <a:lstStyle/>
          <a:p>
            <a:pPr lvl="0" algn="just"/>
            <a:r>
              <a:rPr lang="fr-FR" sz="2000" dirty="0">
                <a:solidFill>
                  <a:prstClr val="black"/>
                </a:solidFill>
              </a:rPr>
              <a:t>Nous vous rappelons que nous ne pouvons recevoir plus de 2 clients physiquement par bureaux, et ce dans le respect du protocole sanitaire pour les entreprises recevant du public.</a:t>
            </a:r>
          </a:p>
          <a:p>
            <a:pPr lvl="0" algn="just"/>
            <a:r>
              <a:rPr lang="fr-FR" sz="2000" dirty="0">
                <a:solidFill>
                  <a:prstClr val="black"/>
                </a:solidFill>
              </a:rPr>
              <a:t>Nous sommes contraints d’espacer et surtout de devoir limiter les visites de nos clients d’un bureau à l’autre.</a:t>
            </a:r>
          </a:p>
          <a:p>
            <a:pPr lvl="0" algn="just"/>
            <a:r>
              <a:rPr lang="fr-FR" sz="2000" dirty="0">
                <a:solidFill>
                  <a:prstClr val="black"/>
                </a:solidFill>
              </a:rPr>
              <a:t>C’est pourquoi, nous préconisons de tenir les différentes réunions conseils syndicaux, contrôle des comptes, préparation des ordres du jour, par le biais de la visioconférence type visio « zoom » et ce jusqu’à la prochaine rentrée de Septembre prochain.</a:t>
            </a:r>
            <a:endParaRPr lang="en-US" sz="2000" dirty="0">
              <a:solidFill>
                <a:prstClr val="black"/>
              </a:solidFill>
            </a:endParaRPr>
          </a:p>
        </p:txBody>
      </p:sp>
    </p:spTree>
    <p:extLst>
      <p:ext uri="{BB962C8B-B14F-4D97-AF65-F5344CB8AC3E}">
        <p14:creationId xmlns:p14="http://schemas.microsoft.com/office/powerpoint/2010/main" val="2930910750"/>
      </p:ext>
    </p:extLst>
  </p:cSld>
  <p:clrMapOvr>
    <a:masterClrMapping/>
  </p:clrMapOvr>
  <mc:AlternateContent xmlns:mc="http://schemas.openxmlformats.org/markup-compatibility/2006" xmlns:p14="http://schemas.microsoft.com/office/powerpoint/2010/main">
    <mc:Choice Requires="p14">
      <p:transition p14:dur="250" advTm="0">
        <p:fade/>
      </p:transition>
    </mc:Choice>
    <mc:Fallback xmlns="">
      <p:transition advTm="0">
        <p:fade/>
      </p:transition>
    </mc:Fallback>
  </mc:AlternateContent>
</p:sld>
</file>

<file path=ppt/theme/theme1.xml><?xml version="1.0" encoding="utf-8"?>
<a:theme xmlns:a="http://schemas.openxmlformats.org/drawingml/2006/main" name="Secteur">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6</TotalTime>
  <Words>1104</Words>
  <Application>Microsoft Macintosh PowerPoint</Application>
  <PresentationFormat>Grand écran</PresentationFormat>
  <Paragraphs>55</Paragraphs>
  <Slides>9</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9</vt:i4>
      </vt:variant>
    </vt:vector>
  </HeadingPairs>
  <TitlesOfParts>
    <vt:vector size="15" baseType="lpstr">
      <vt:lpstr>Calibri</vt:lpstr>
      <vt:lpstr>Century Gothic</vt:lpstr>
      <vt:lpstr>Helvetica</vt:lpstr>
      <vt:lpstr>Wingdings</vt:lpstr>
      <vt:lpstr>Wingdings 3</vt:lpstr>
      <vt:lpstr>Secteur</vt:lpstr>
      <vt:lpstr>COMMUNIQUE  DU 6 MAI 2020    réunions pour les assemblées générales et ou conseils syndicaux</vt:lpstr>
      <vt:lpstr>Présentation PowerPoint</vt:lpstr>
      <vt:lpstr>1) Contrat de syndic : prolongation des mandats</vt:lpstr>
      <vt:lpstr>1) mandats DU CONSEIL SYNDICAL : prolongation des mandats</vt:lpstr>
      <vt:lpstr>2) Tenue des Assemblées Générales :</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sur les tenues de réunions pour les ag ou cs</dc:title>
  <dc:creator>karl MAGNAN</dc:creator>
  <cp:lastModifiedBy>Bourgeaux Frederic</cp:lastModifiedBy>
  <cp:revision>32</cp:revision>
  <cp:lastPrinted>2020-05-07T13:04:20Z</cp:lastPrinted>
  <dcterms:created xsi:type="dcterms:W3CDTF">2020-05-06T10:59:59Z</dcterms:created>
  <dcterms:modified xsi:type="dcterms:W3CDTF">2020-05-19T16:27:56Z</dcterms:modified>
</cp:coreProperties>
</file>